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0" r:id="rId2"/>
    <p:sldId id="322" r:id="rId3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堀田" initials="堀田" lastIdx="25" clrIdx="0"/>
  <p:cmAuthor id="1" name="KK" initials="K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FF5050"/>
    <a:srgbClr val="006600"/>
    <a:srgbClr val="FF6600"/>
    <a:srgbClr val="339966"/>
    <a:srgbClr val="FF9966"/>
    <a:srgbClr val="0066FF"/>
    <a:srgbClr val="FF7C8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9820" autoAdjust="0"/>
  </p:normalViewPr>
  <p:slideViewPr>
    <p:cSldViewPr snapToGrid="0">
      <p:cViewPr>
        <p:scale>
          <a:sx n="100" d="100"/>
          <a:sy n="100" d="100"/>
        </p:scale>
        <p:origin x="-27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-2142" y="-90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6967"/>
          </a:xfrm>
          <a:prstGeom prst="rect">
            <a:avLst/>
          </a:prstGeom>
        </p:spPr>
        <p:txBody>
          <a:bodyPr vert="horz" lIns="91541" tIns="45771" rIns="91541" bIns="4577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41" y="1"/>
            <a:ext cx="2949099" cy="496967"/>
          </a:xfrm>
          <a:prstGeom prst="rect">
            <a:avLst/>
          </a:prstGeom>
        </p:spPr>
        <p:txBody>
          <a:bodyPr vert="horz" lIns="91541" tIns="45771" rIns="91541" bIns="45771" rtlCol="0"/>
          <a:lstStyle>
            <a:lvl1pPr algn="r">
              <a:defRPr sz="1200"/>
            </a:lvl1pPr>
          </a:lstStyle>
          <a:p>
            <a:fld id="{C2442A86-3E45-4E28-9832-7D3D0FD2D9C3}" type="datetimeFigureOut">
              <a:rPr kumimoji="1" lang="ja-JP" altLang="en-US" smtClean="0"/>
              <a:pPr/>
              <a:t>2014/2/18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099" cy="496967"/>
          </a:xfrm>
          <a:prstGeom prst="rect">
            <a:avLst/>
          </a:prstGeom>
        </p:spPr>
        <p:txBody>
          <a:bodyPr vert="horz" lIns="91541" tIns="45771" rIns="91541" bIns="45771" rtlCol="0" anchor="b"/>
          <a:lstStyle>
            <a:lvl1pPr algn="l">
              <a:defRPr sz="1200"/>
            </a:lvl1pPr>
          </a:lstStyle>
          <a:p>
            <a:r>
              <a:rPr kumimoji="1" lang="en-US" altLang="ja-JP" smtClean="0"/>
              <a:t>2013/08/29ver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41" y="9440647"/>
            <a:ext cx="2949099" cy="496967"/>
          </a:xfrm>
          <a:prstGeom prst="rect">
            <a:avLst/>
          </a:prstGeom>
        </p:spPr>
        <p:txBody>
          <a:bodyPr vert="horz" lIns="91541" tIns="45771" rIns="91541" bIns="45771" rtlCol="0" anchor="b"/>
          <a:lstStyle>
            <a:lvl1pPr algn="r">
              <a:defRPr sz="1200"/>
            </a:lvl1pPr>
          </a:lstStyle>
          <a:p>
            <a:fld id="{9B7D4684-E50D-4460-9076-28873DDF06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5700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6967"/>
          </a:xfrm>
          <a:prstGeom prst="rect">
            <a:avLst/>
          </a:prstGeom>
        </p:spPr>
        <p:txBody>
          <a:bodyPr vert="horz" lIns="91541" tIns="45771" rIns="91541" bIns="4577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41" y="1"/>
            <a:ext cx="2949099" cy="496967"/>
          </a:xfrm>
          <a:prstGeom prst="rect">
            <a:avLst/>
          </a:prstGeom>
        </p:spPr>
        <p:txBody>
          <a:bodyPr vert="horz" lIns="91541" tIns="45771" rIns="91541" bIns="45771" rtlCol="0"/>
          <a:lstStyle>
            <a:lvl1pPr algn="r">
              <a:defRPr sz="1200"/>
            </a:lvl1pPr>
          </a:lstStyle>
          <a:p>
            <a:fld id="{816DCBD2-BBA3-4377-AFC5-3699B45B7AB3}" type="datetimeFigureOut">
              <a:rPr kumimoji="1" lang="ja-JP" altLang="en-US" smtClean="0"/>
              <a:pPr/>
              <a:t>2014/2/18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1" rIns="91541" bIns="4577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7"/>
            <a:ext cx="5444490" cy="4472702"/>
          </a:xfrm>
          <a:prstGeom prst="rect">
            <a:avLst/>
          </a:prstGeom>
        </p:spPr>
        <p:txBody>
          <a:bodyPr vert="horz" lIns="91541" tIns="45771" rIns="91541" bIns="4577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6967"/>
          </a:xfrm>
          <a:prstGeom prst="rect">
            <a:avLst/>
          </a:prstGeom>
        </p:spPr>
        <p:txBody>
          <a:bodyPr vert="horz" lIns="91541" tIns="45771" rIns="91541" bIns="45771" rtlCol="0" anchor="b"/>
          <a:lstStyle>
            <a:lvl1pPr algn="l">
              <a:defRPr sz="1200"/>
            </a:lvl1pPr>
          </a:lstStyle>
          <a:p>
            <a:r>
              <a:rPr kumimoji="1" lang="en-US" altLang="ja-JP" smtClean="0"/>
              <a:t>2013/08/29ver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41" y="9440647"/>
            <a:ext cx="2949099" cy="496967"/>
          </a:xfrm>
          <a:prstGeom prst="rect">
            <a:avLst/>
          </a:prstGeom>
        </p:spPr>
        <p:txBody>
          <a:bodyPr vert="horz" lIns="91541" tIns="45771" rIns="91541" bIns="45771" rtlCol="0" anchor="b"/>
          <a:lstStyle>
            <a:lvl1pPr algn="r">
              <a:defRPr sz="1200"/>
            </a:lvl1pPr>
          </a:lstStyle>
          <a:p>
            <a:fld id="{62F94822-A90D-4078-A42E-71979B822F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096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これらを踏まえ，広島大学国際戦略の理念のひとつに「国境を越えて人類の平和と持続的発展に貢献」を掲げてきました。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その理念のもと，広島大学国際戦略</a:t>
            </a:r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を掲げ，二つの目標を設定しました。すなわち「</a:t>
            </a:r>
            <a:r>
              <a:rPr lang="ja-JP" altLang="en-US" b="1" dirty="0">
                <a:latin typeface="HGPｺﾞｼｯｸE" pitchFamily="50" charset="-128"/>
                <a:ea typeface="HGPｺﾞｼｯｸE" pitchFamily="50" charset="-128"/>
              </a:rPr>
              <a:t>グローバル化社会で活躍できる優秀な人材の育成」　、そして「国際的な実践現場で活躍できる人材の育成と国際協力・貢献の推進」です。</a:t>
            </a:r>
            <a:endParaRPr lang="en-US" altLang="ja-JP" b="1" dirty="0">
              <a:latin typeface="HGPｺﾞｼｯｸE" pitchFamily="50" charset="-128"/>
              <a:ea typeface="HGPｺﾞｼｯｸE" pitchFamily="50" charset="-128"/>
            </a:endParaRPr>
          </a:p>
          <a:p>
            <a:r>
              <a:rPr kumimoji="1" lang="ja-JP" altLang="en-US" dirty="0" smtClean="0"/>
              <a:t>これら目標をうけ，本プログラムでは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・共同発展の土台ともなり，かつゴールともなる平和の重要性を理解し，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・お互いの多様性を理解し，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・語学力、発進力、交渉力、異文化理解力、リーダーシップで構成される「グローバルコンピテンシー」を備え，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ASEAN</a:t>
            </a:r>
            <a:r>
              <a:rPr kumimoji="1" lang="ja-JP" altLang="en-US" dirty="0" smtClean="0"/>
              <a:t>・日本のニーズに対応したこれら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つの専門分野に精通し、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・そして、アジアの持続的発展に貢献できる中核的人財を育成します。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この様な人財を育成するために，青字で示してある科目や活動を提供します。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1420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100" dirty="0"/>
              <a:t>次に，我々の教育プログラムがいかに魅力的であるか。受入と派遣の双方を俯瞰してみる。</a:t>
            </a:r>
            <a:endParaRPr lang="en-US" altLang="ja-JP" sz="1100" dirty="0"/>
          </a:p>
          <a:p>
            <a:r>
              <a:rPr lang="en-US" altLang="ja-JP" sz="1100" dirty="0"/>
              <a:t>1</a:t>
            </a:r>
            <a:r>
              <a:rPr lang="ja-JP" altLang="en-US" sz="1100" dirty="0"/>
              <a:t>．受入，派遣とも，留学前，留学，留学後の</a:t>
            </a:r>
            <a:r>
              <a:rPr lang="en-US" altLang="ja-JP" sz="1100" dirty="0"/>
              <a:t>3</a:t>
            </a:r>
            <a:r>
              <a:rPr lang="ja-JP" altLang="en-US" sz="1100" dirty="0"/>
              <a:t>タームに分かれる。</a:t>
            </a:r>
            <a:endParaRPr lang="en-US" altLang="ja-JP" sz="1100" dirty="0"/>
          </a:p>
          <a:p>
            <a:r>
              <a:rPr lang="en-US" altLang="ja-JP" sz="1100" dirty="0"/>
              <a:t>2</a:t>
            </a:r>
            <a:r>
              <a:rPr lang="ja-JP" altLang="en-US" sz="1100" dirty="0"/>
              <a:t>．派遣前の広島大学の学生は、目的別英語（</a:t>
            </a:r>
            <a:r>
              <a:rPr lang="en-US" altLang="ja-JP" sz="1100" dirty="0"/>
              <a:t>ESP)</a:t>
            </a:r>
            <a:r>
              <a:rPr lang="ja-JP" altLang="en-US" sz="1100" dirty="0"/>
              <a:t>を履修し、またアジアの言語・文化を事前学習する。</a:t>
            </a:r>
            <a:endParaRPr lang="en-US" altLang="ja-JP" sz="1100" dirty="0"/>
          </a:p>
          <a:p>
            <a:r>
              <a:rPr lang="en-US" altLang="ja-JP" sz="1100" dirty="0"/>
              <a:t>3</a:t>
            </a:r>
            <a:r>
              <a:rPr lang="ja-JP" altLang="en-US" sz="1100" dirty="0" err="1"/>
              <a:t>．</a:t>
            </a:r>
            <a:r>
              <a:rPr lang="ja-JP" altLang="en-US" sz="1100" dirty="0"/>
              <a:t>受入・派遣学生とも，</a:t>
            </a:r>
            <a:r>
              <a:rPr lang="en-US" altLang="ja-JP" sz="1100" dirty="0"/>
              <a:t>UMAP</a:t>
            </a:r>
            <a:r>
              <a:rPr lang="ja-JP" altLang="en-US" sz="1100" dirty="0"/>
              <a:t>（環太平洋大学交流機構）のもとで，事前学習計画を作成・交換する。</a:t>
            </a:r>
            <a:endParaRPr lang="en-US" altLang="ja-JP" sz="1100" dirty="0"/>
          </a:p>
          <a:p>
            <a:r>
              <a:rPr lang="en-US" altLang="ja-JP" sz="1100" dirty="0"/>
              <a:t>4</a:t>
            </a:r>
            <a:r>
              <a:rPr lang="ja-JP" altLang="en-US" sz="1100" dirty="0"/>
              <a:t>．さらに，双方の学生は，授業以外に取り組む，分野別の国際課題研究のテーマを立案する。</a:t>
            </a:r>
            <a:r>
              <a:rPr lang="ja-JP" altLang="en-US" sz="1100" b="1" dirty="0"/>
              <a:t>（あにめ）</a:t>
            </a:r>
            <a:endParaRPr lang="en-US" altLang="ja-JP" sz="1100" b="1" dirty="0"/>
          </a:p>
          <a:p>
            <a:r>
              <a:rPr lang="ja-JP" altLang="en-US" sz="1100" dirty="0"/>
              <a:t>５．留学中は，一学期の単位互換授業を履修する。広島大学が提供する専門科目プログラムは，アジアでのニーズの高いこの</a:t>
            </a:r>
            <a:r>
              <a:rPr lang="en-US" altLang="ja-JP" sz="1100" dirty="0"/>
              <a:t>4</a:t>
            </a:r>
            <a:r>
              <a:rPr lang="ja-JP" altLang="en-US" sz="1100" dirty="0"/>
              <a:t>分野である。</a:t>
            </a:r>
            <a:r>
              <a:rPr lang="en-US" altLang="ja-JP" sz="1100" dirty="0"/>
              <a:t>ASEAN</a:t>
            </a:r>
            <a:r>
              <a:rPr lang="ja-JP" altLang="en-US" sz="1100" dirty="0"/>
              <a:t>に派遣される学生も，基本的に同分野のプログラムを現地で履修する。</a:t>
            </a:r>
            <a:endParaRPr lang="en-US" altLang="ja-JP" sz="1100" dirty="0"/>
          </a:p>
          <a:p>
            <a:r>
              <a:rPr lang="ja-JP" altLang="en-US" sz="1100" dirty="0"/>
              <a:t>６．本プログラムのもう一つの目玉である平和学習は，</a:t>
            </a:r>
            <a:r>
              <a:rPr lang="en-US" altLang="ja-JP" sz="1100" dirty="0"/>
              <a:t>ASEAN</a:t>
            </a:r>
            <a:r>
              <a:rPr lang="ja-JP" altLang="en-US" sz="1100" dirty="0"/>
              <a:t>からの受け入れ学生に対して国際センターが提供する。ここでは，広島大学の学生が既に履修している平和科目の英語版を履修し、同時に広島の平和モニュメントの見学なども行う。</a:t>
            </a:r>
            <a:r>
              <a:rPr lang="ja-JP" altLang="en-US" sz="1100" b="1" dirty="0"/>
              <a:t>（あにめ）</a:t>
            </a:r>
            <a:endParaRPr lang="en-US" altLang="ja-JP" sz="1100" b="1" dirty="0"/>
          </a:p>
          <a:p>
            <a:r>
              <a:rPr lang="ja-JP" altLang="en-US" sz="1100" dirty="0"/>
              <a:t>７．留学前に立案したテーマに基づき「国際課題研究」を実行し、双方の学生は現地学生と協働して</a:t>
            </a:r>
            <a:r>
              <a:rPr lang="en-US" altLang="ja-JP" sz="1100" dirty="0"/>
              <a:t>AIMS-JAPAN</a:t>
            </a:r>
            <a:r>
              <a:rPr lang="ja-JP" altLang="en-US" sz="1100" dirty="0"/>
              <a:t>学生セミナーを実施し、そこで発表する。これはグローバルコンピテンシーを育成する重要な機会となる。</a:t>
            </a:r>
            <a:endParaRPr lang="en-US" altLang="ja-JP" sz="1100" dirty="0"/>
          </a:p>
          <a:p>
            <a:r>
              <a:rPr lang="ja-JP" altLang="en-US" sz="1100" dirty="0"/>
              <a:t>８．もう一つの目玉は，現地でのみ学べる国際キャリア教育である。双方の学生が，派遣先で展開する日本企業でのインターンシップを経験する。</a:t>
            </a:r>
            <a:r>
              <a:rPr lang="ja-JP" altLang="en-US" sz="1100" b="1" dirty="0"/>
              <a:t>（アニメ）</a:t>
            </a:r>
            <a:endParaRPr lang="en-US" altLang="ja-JP" sz="1100" b="1" dirty="0"/>
          </a:p>
          <a:p>
            <a:r>
              <a:rPr lang="ja-JP" altLang="en-US" sz="1100" dirty="0"/>
              <a:t>９．留学が終了すると、かれらは</a:t>
            </a:r>
            <a:r>
              <a:rPr lang="en-US" altLang="ja-JP" sz="1100" dirty="0"/>
              <a:t>UCTS</a:t>
            </a:r>
            <a:r>
              <a:rPr lang="ja-JP" altLang="en-US" sz="1100" dirty="0"/>
              <a:t>のルールに則った互換単位を取得する。さらに，現地でのインターンシップを発展させる形で，</a:t>
            </a:r>
            <a:r>
              <a:rPr lang="en-US" altLang="ja-JP" sz="1100" dirty="0"/>
              <a:t>ASEAN</a:t>
            </a:r>
            <a:r>
              <a:rPr lang="ja-JP" altLang="en-US" sz="1100" dirty="0"/>
              <a:t>学生は母国での現地法人，広島大学の学生は日本で中長期インターンシップを行う。これによってアジアで展開する企業の即戦力となる人財を育てる。</a:t>
            </a:r>
          </a:p>
        </p:txBody>
      </p:sp>
    </p:spTree>
    <p:extLst>
      <p:ext uri="{BB962C8B-B14F-4D97-AF65-F5344CB8AC3E}">
        <p14:creationId xmlns:p14="http://schemas.microsoft.com/office/powerpoint/2010/main" val="399142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2220-2B1E-4D9A-B4AA-BECA673B056A}" type="datetime1">
              <a:rPr kumimoji="1" lang="ja-JP" altLang="en-US" smtClean="0"/>
              <a:t>2014/2/18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08-29ver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EE32-9894-4126-B27D-63624E120F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77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32-A567-4225-ACFE-A2E728828AF8}" type="datetime1">
              <a:rPr kumimoji="1" lang="ja-JP" altLang="en-US" smtClean="0"/>
              <a:t>2014/2/18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08-29ver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EE32-9894-4126-B27D-63624E120F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50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2DCB-A42A-4B37-AD5B-347488A85851}" type="datetime1">
              <a:rPr kumimoji="1" lang="ja-JP" altLang="en-US" smtClean="0"/>
              <a:t>2014/2/18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08-29ver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EE32-9894-4126-B27D-63624E120F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30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606E-3100-4613-8F69-7CF3E1B014FE}" type="datetime1">
              <a:rPr kumimoji="1" lang="ja-JP" altLang="en-US" smtClean="0"/>
              <a:t>2014/2/18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08-29ver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EE32-9894-4126-B27D-63624E120F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3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BC9E-8B89-4971-B400-2A418CD7F821}" type="datetime1">
              <a:rPr kumimoji="1" lang="ja-JP" altLang="en-US" smtClean="0"/>
              <a:t>2014/2/18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08-29ver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EE32-9894-4126-B27D-63624E120F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25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B7CE-6155-4B87-942A-5DB058D1C2D1}" type="datetime1">
              <a:rPr kumimoji="1" lang="ja-JP" altLang="en-US" smtClean="0"/>
              <a:t>2014/2/18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08-29ver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EE32-9894-4126-B27D-63624E120F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E397-DEE9-460E-8750-2C5BADF13556}" type="datetime1">
              <a:rPr kumimoji="1" lang="ja-JP" altLang="en-US" smtClean="0"/>
              <a:t>2014/2/18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08-29ver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EE32-9894-4126-B27D-63624E120F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19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2B80-6DA5-4A0B-9043-D692DAEE72F4}" type="datetime1">
              <a:rPr kumimoji="1" lang="ja-JP" altLang="en-US" smtClean="0"/>
              <a:t>2014/2/18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08-29ver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EE32-9894-4126-B27D-63624E120F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91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AAFE-208B-42C5-B38C-1D870B46D92F}" type="datetime1">
              <a:rPr kumimoji="1" lang="ja-JP" altLang="en-US" smtClean="0"/>
              <a:t>2014/2/18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08-29ver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EE32-9894-4126-B27D-63624E120F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07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ABAA-0E0E-4CEA-9B5C-51EE54F041E2}" type="datetime1">
              <a:rPr kumimoji="1" lang="ja-JP" altLang="en-US" smtClean="0"/>
              <a:t>2014/2/18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08-29ver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EE32-9894-4126-B27D-63624E120F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60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D641-A32F-4543-9D78-10E4281D1A30}" type="datetime1">
              <a:rPr kumimoji="1" lang="ja-JP" altLang="en-US" smtClean="0"/>
              <a:t>2014/2/18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08-29ver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EE32-9894-4126-B27D-63624E120F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61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63481-90E2-4E81-A015-509132544EB5}" type="datetime1">
              <a:rPr kumimoji="1" lang="ja-JP" altLang="en-US" smtClean="0"/>
              <a:t>2014/2/18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08-29ver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EEE32-9894-4126-B27D-63624E120F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25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165319" y="3179928"/>
            <a:ext cx="8833449" cy="3551659"/>
          </a:xfrm>
          <a:prstGeom prst="roundRect">
            <a:avLst>
              <a:gd name="adj" fmla="val 4920"/>
            </a:avLst>
          </a:prstGeom>
          <a:solidFill>
            <a:schemeClr val="bg1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6254" y="190500"/>
            <a:ext cx="8891265" cy="847726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>
              <a:lnSpc>
                <a:spcPts val="2100"/>
              </a:lnSpc>
            </a:pPr>
            <a:r>
              <a:rPr lang="ja-JP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HGS創英角ｺﾞｼｯｸUB" pitchFamily="50" charset="-128"/>
              </a:rPr>
              <a:t>　　　　</a:t>
            </a:r>
            <a:r>
              <a:rPr lang="en-GB" altLang="ja-JP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HGS創英角ｺﾞｼｯｸUB" pitchFamily="50" charset="-128"/>
              </a:rPr>
              <a:t>FY2013 </a:t>
            </a:r>
            <a:r>
              <a:rPr lang="en-GB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HGS創英角ｺﾞｼｯｸUB" pitchFamily="50" charset="-128"/>
              </a:rPr>
              <a:t>Re-Inventing Japan Project </a:t>
            </a:r>
            <a:r>
              <a:rPr lang="ja-JP" alt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HGS創英角ｺﾞｼｯｸUB" pitchFamily="50" charset="-128"/>
              </a:rPr>
              <a:t>（</a:t>
            </a:r>
            <a:r>
              <a:rPr lang="en-GB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HGS創英角ｺﾞｼｯｸUB" pitchFamily="50" charset="-128"/>
              </a:rPr>
              <a:t>AIMS Program</a:t>
            </a:r>
            <a:r>
              <a:rPr lang="ja-JP" altLang="en-GB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HGS創英角ｺﾞｼｯｸUB" pitchFamily="50" charset="-128"/>
              </a:rPr>
              <a:t>）</a:t>
            </a:r>
            <a:r>
              <a:rPr lang="en-GB" altLang="ja-JP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HGS創英角ｺﾞｼｯｸUB" pitchFamily="50" charset="-128"/>
              </a:rPr>
              <a:t>Hiroshima </a:t>
            </a:r>
            <a:r>
              <a:rPr lang="en-GB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HGS創英角ｺﾞｼｯｸUB" pitchFamily="50" charset="-128"/>
              </a:rPr>
              <a:t>University</a:t>
            </a:r>
            <a:br>
              <a:rPr lang="en-GB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HGS創英角ｺﾞｼｯｸUB" pitchFamily="50" charset="-128"/>
              </a:rPr>
            </a:br>
            <a:r>
              <a:rPr lang="ja-JP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HGS創英角ｺﾞｼｯｸUB" pitchFamily="50" charset="-128"/>
              </a:rPr>
              <a:t>　　　　</a:t>
            </a:r>
            <a:r>
              <a:rPr lang="en-US" altLang="ja-JP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HGS創英角ｺﾞｼｯｸUB" pitchFamily="50" charset="-128"/>
              </a:rPr>
              <a:t>“Core-Human </a:t>
            </a:r>
            <a:r>
              <a:rPr lang="en-US" altLang="ja-JP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HGS創英角ｺﾞｼｯｸUB" pitchFamily="50" charset="-128"/>
              </a:rPr>
              <a:t>Resource Education Program for economic development, </a:t>
            </a:r>
            <a:r>
              <a:rPr lang="ja-JP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HGS創英角ｺﾞｼｯｸUB" pitchFamily="50" charset="-128"/>
              </a:rPr>
              <a:t>　　　　　</a:t>
            </a:r>
            <a:r>
              <a:rPr lang="en-US" altLang="ja-JP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HGS創英角ｺﾞｼｯｸUB" pitchFamily="50" charset="-128"/>
              </a:rPr>
              <a:t/>
            </a:r>
            <a:br>
              <a:rPr lang="en-US" altLang="ja-JP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HGS創英角ｺﾞｼｯｸUB" pitchFamily="50" charset="-128"/>
              </a:rPr>
            </a:br>
            <a:r>
              <a:rPr lang="ja-JP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HGS創英角ｺﾞｼｯｸUB" pitchFamily="50" charset="-128"/>
              </a:rPr>
              <a:t>　　　　　</a:t>
            </a:r>
            <a:r>
              <a:rPr lang="en-US" altLang="ja-JP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HGS創英角ｺﾞｼｯｸUB" pitchFamily="50" charset="-128"/>
              </a:rPr>
              <a:t>trust-building, </a:t>
            </a:r>
            <a:r>
              <a:rPr lang="en-US" altLang="ja-JP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HGS創英角ｺﾞｼｯｸUB" pitchFamily="50" charset="-128"/>
              </a:rPr>
              <a:t>and peace in Asia (</a:t>
            </a:r>
            <a:r>
              <a:rPr lang="en-US" altLang="ja-JP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HGS創英角ｺﾞｼｯｸUB" pitchFamily="50" charset="-128"/>
              </a:rPr>
              <a:t>CHREA) </a:t>
            </a:r>
            <a:r>
              <a:rPr lang="en-US" altLang="ja-JP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HGS創英角ｺﾞｼｯｸUB" pitchFamily="50" charset="-128"/>
              </a:rPr>
              <a:t>Programme</a:t>
            </a:r>
            <a:r>
              <a:rPr lang="en-US" altLang="ja-JP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HGS創英角ｺﾞｼｯｸUB" pitchFamily="50" charset="-128"/>
              </a:rPr>
              <a:t>”</a:t>
            </a:r>
            <a:endParaRPr lang="ja-JP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ea typeface="HGS創英角ｺﾞｼｯｸUB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9307" y="1109846"/>
            <a:ext cx="8748212" cy="3616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kumimoji="1" lang="en-US" altLang="ja-JP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Principle of HU Global Strategies   </a:t>
            </a:r>
            <a:r>
              <a:rPr lang="en-US" altLang="ja-JP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Contribu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ting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 to 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Peace and Sustainable Development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 of Humans across the border</a:t>
            </a:r>
            <a:endParaRPr kumimoji="1" lang="ja-JP" altLang="en-US" sz="1400" dirty="0">
              <a:solidFill>
                <a:schemeClr val="tx1"/>
              </a:solidFill>
              <a:latin typeface="Arial Narrow" panose="020B0606020202030204" pitchFamily="34" charset="0"/>
              <a:ea typeface="+mj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11968" y="1483555"/>
            <a:ext cx="73634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ja-JP" sz="1400" dirty="0" smtClean="0">
                <a:latin typeface="Arial Narrow" panose="020B0606020202030204" pitchFamily="34" charset="0"/>
                <a:ea typeface="+mj-ea"/>
              </a:rPr>
              <a:t>Aims in HU Global Strategies 2012</a:t>
            </a:r>
            <a:endParaRPr kumimoji="1" lang="ja-JP" altLang="en-US" sz="1400" b="1" dirty="0">
              <a:latin typeface="+mj-ea"/>
              <a:ea typeface="+mj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12667" y="3171289"/>
            <a:ext cx="8721781" cy="359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2000" b="1" dirty="0" smtClean="0">
                <a:latin typeface="+mj-ea"/>
                <a:ea typeface="+mj-ea"/>
              </a:rPr>
              <a:t>◎</a:t>
            </a:r>
            <a:r>
              <a:rPr lang="en-US" altLang="ja-JP" sz="2000" b="1" u="sng" dirty="0" smtClean="0">
                <a:latin typeface="+mj-ea"/>
                <a:ea typeface="+mj-ea"/>
              </a:rPr>
              <a:t>U</a:t>
            </a:r>
            <a:r>
              <a:rPr lang="en-US" altLang="ja-JP" sz="2000" b="1" u="sng" dirty="0" smtClean="0">
                <a:latin typeface="Arial Narrow" panose="020B0606020202030204" pitchFamily="34" charset="0"/>
                <a:ea typeface="+mj-ea"/>
              </a:rPr>
              <a:t>nderstand the importance of “Peace”</a:t>
            </a:r>
            <a:r>
              <a:rPr lang="en-US" altLang="ja-JP" b="1" dirty="0" smtClean="0">
                <a:latin typeface="Arial Narrow" panose="020B0606020202030204" pitchFamily="34" charset="0"/>
                <a:ea typeface="+mj-ea"/>
              </a:rPr>
              <a:t> </a:t>
            </a:r>
            <a:r>
              <a:rPr lang="en-US" altLang="ja-JP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</a:rPr>
              <a:t>(Peace Studies)</a:t>
            </a:r>
            <a:r>
              <a:rPr lang="ja-JP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</a:rPr>
              <a:t> </a:t>
            </a:r>
            <a:endParaRPr lang="en-US" altLang="ja-JP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  <a:ea typeface="+mj-ea"/>
            </a:endParaRPr>
          </a:p>
          <a:p>
            <a:pPr>
              <a:lnSpc>
                <a:spcPts val="2200"/>
              </a:lnSpc>
            </a:pPr>
            <a:r>
              <a:rPr lang="ja-JP" altLang="en-US" sz="2000" b="1" dirty="0" smtClean="0">
                <a:latin typeface="+mj-ea"/>
                <a:ea typeface="+mj-ea"/>
              </a:rPr>
              <a:t>◎</a:t>
            </a:r>
            <a:r>
              <a:rPr lang="en-US" altLang="ja-JP" sz="2000" b="1" u="sng" dirty="0" smtClean="0">
                <a:latin typeface="Arial Narrow" panose="020B0606020202030204" pitchFamily="34" charset="0"/>
                <a:ea typeface="+mj-ea"/>
              </a:rPr>
              <a:t>Understand the varieties of language and culture</a:t>
            </a:r>
            <a:r>
              <a:rPr lang="ja-JP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</a:rPr>
              <a:t> </a:t>
            </a:r>
            <a:r>
              <a:rPr lang="en-US" altLang="ja-JP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</a:rPr>
              <a:t>(Foundation Courses</a:t>
            </a:r>
            <a:r>
              <a:rPr lang="en-US" altLang="ja-JP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</a:rPr>
              <a:t>)</a:t>
            </a:r>
          </a:p>
          <a:p>
            <a:pPr marL="360363" indent="-360363">
              <a:lnSpc>
                <a:spcPts val="2200"/>
              </a:lnSpc>
            </a:pPr>
            <a:r>
              <a:rPr lang="ja-JP" altLang="en-US" sz="2000" b="1" dirty="0" smtClean="0">
                <a:latin typeface="Arial Narrow" panose="020B0606020202030204" pitchFamily="34" charset="0"/>
                <a:ea typeface="+mj-ea"/>
              </a:rPr>
              <a:t>◎</a:t>
            </a:r>
            <a:r>
              <a:rPr lang="en-US" altLang="ja-JP" sz="2000" b="1" u="sng" dirty="0" smtClean="0">
                <a:latin typeface="Arial Narrow" panose="020B0606020202030204" pitchFamily="34" charset="0"/>
                <a:ea typeface="+mj-ea"/>
              </a:rPr>
              <a:t>Possess </a:t>
            </a:r>
            <a:r>
              <a:rPr lang="en-US" altLang="ja-JP" sz="2000" b="1" u="sng" dirty="0">
                <a:latin typeface="Arial Narrow" panose="020B0606020202030204" pitchFamily="34" charset="0"/>
                <a:ea typeface="+mj-ea"/>
              </a:rPr>
              <a:t>global competency </a:t>
            </a:r>
            <a:r>
              <a:rPr lang="en-US" altLang="ja-JP" b="1" dirty="0">
                <a:latin typeface="Arial Narrow" panose="020B0606020202030204" pitchFamily="34" charset="0"/>
                <a:ea typeface="+mj-ea"/>
              </a:rPr>
              <a:t>(foreign language proficiency, presentation skills, discussion skills, cross-cultural understanding, and leadership</a:t>
            </a:r>
            <a:r>
              <a:rPr lang="en-US" altLang="ja-JP" b="1" dirty="0" smtClean="0">
                <a:latin typeface="Arial Narrow" panose="020B0606020202030204" pitchFamily="34" charset="0"/>
                <a:ea typeface="+mj-ea"/>
              </a:rPr>
              <a:t>)</a:t>
            </a:r>
            <a:r>
              <a:rPr lang="ja-JP" altLang="en-US" b="1" dirty="0" smtClean="0">
                <a:latin typeface="Arial Narrow" panose="020B0606020202030204" pitchFamily="34" charset="0"/>
                <a:ea typeface="+mj-ea"/>
              </a:rPr>
              <a:t>  </a:t>
            </a:r>
            <a:r>
              <a:rPr lang="en-US" altLang="ja-JP" b="1" dirty="0" smtClean="0">
                <a:latin typeface="Arial Narrow" panose="020B0606020202030204" pitchFamily="34" charset="0"/>
                <a:ea typeface="+mj-ea"/>
              </a:rPr>
              <a:t/>
            </a:r>
            <a:br>
              <a:rPr lang="en-US" altLang="ja-JP" b="1" dirty="0" smtClean="0">
                <a:latin typeface="Arial Narrow" panose="020B0606020202030204" pitchFamily="34" charset="0"/>
                <a:ea typeface="+mj-ea"/>
              </a:rPr>
            </a:br>
            <a:r>
              <a:rPr lang="en-US" altLang="ja-JP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</a:rPr>
              <a:t>(</a:t>
            </a:r>
            <a:r>
              <a:rPr lang="en-US" altLang="ja-JP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Foundation </a:t>
            </a:r>
            <a:r>
              <a:rPr lang="en-US" altLang="ja-JP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Courses </a:t>
            </a:r>
            <a:r>
              <a:rPr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</a:rPr>
              <a:t>＋ </a:t>
            </a:r>
            <a:r>
              <a:rPr lang="en-US" altLang="ja-JP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</a:rPr>
              <a:t>AIMS-JAPAN Student Seminar)</a:t>
            </a:r>
            <a:r>
              <a:rPr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</a:rPr>
              <a:t> </a:t>
            </a:r>
            <a:r>
              <a:rPr lang="ja-JP" altLang="en-US" b="1" dirty="0" smtClean="0">
                <a:latin typeface="Arial Narrow" panose="020B0606020202030204" pitchFamily="34" charset="0"/>
                <a:ea typeface="+mj-ea"/>
              </a:rPr>
              <a:t> </a:t>
            </a:r>
            <a:endParaRPr lang="en-US" altLang="ja-JP" b="1" dirty="0" smtClean="0">
              <a:latin typeface="Arial Narrow" panose="020B0606020202030204" pitchFamily="34" charset="0"/>
              <a:ea typeface="+mj-ea"/>
            </a:endParaRPr>
          </a:p>
          <a:p>
            <a:pPr marL="360363" indent="-360363">
              <a:lnSpc>
                <a:spcPts val="2200"/>
              </a:lnSpc>
            </a:pPr>
            <a:r>
              <a:rPr lang="ja-JP" altLang="en-US" sz="2000" b="1" dirty="0" smtClean="0">
                <a:latin typeface="Arial Narrow" panose="020B0606020202030204" pitchFamily="34" charset="0"/>
                <a:ea typeface="+mj-ea"/>
              </a:rPr>
              <a:t>◎</a:t>
            </a:r>
            <a:r>
              <a:rPr lang="en-US" altLang="ja-JP" sz="2000" b="1" u="sng" dirty="0" smtClean="0">
                <a:latin typeface="Arial Narrow" panose="020B0606020202030204" pitchFamily="34" charset="0"/>
                <a:ea typeface="+mj-ea"/>
              </a:rPr>
              <a:t>Be versed in specialized fields that meet the needs of ASEAN &amp; Japan</a:t>
            </a:r>
            <a:r>
              <a:rPr lang="ja-JP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altLang="ja-JP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altLang="ja-JP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</a:br>
            <a:r>
              <a:rPr lang="en-US" altLang="ja-JP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(Professional Courses)</a:t>
            </a:r>
            <a:endParaRPr lang="en-US" altLang="ja-JP" dirty="0" smtClean="0">
              <a:latin typeface="Arial Narrow" panose="020B0606020202030204" pitchFamily="34" charset="0"/>
              <a:ea typeface="+mj-ea"/>
            </a:endParaRPr>
          </a:p>
          <a:p>
            <a:pPr>
              <a:lnSpc>
                <a:spcPts val="1800"/>
              </a:lnSpc>
            </a:pPr>
            <a:r>
              <a:rPr lang="en-US" altLang="ja-JP" sz="2400" dirty="0">
                <a:latin typeface="+mj-ea"/>
                <a:ea typeface="+mj-ea"/>
              </a:rPr>
              <a:t>	</a:t>
            </a:r>
            <a:r>
              <a:rPr lang="en-US" altLang="ja-JP" dirty="0" smtClean="0">
                <a:latin typeface="Arial Narrow" panose="020B0606020202030204" pitchFamily="34" charset="0"/>
                <a:ea typeface="+mj-ea"/>
              </a:rPr>
              <a:t>(1) Food Science and Technology &amp; Agriculture</a:t>
            </a:r>
          </a:p>
          <a:p>
            <a:pPr>
              <a:lnSpc>
                <a:spcPts val="1800"/>
              </a:lnSpc>
            </a:pPr>
            <a:r>
              <a:rPr lang="en-US" altLang="ja-JP" dirty="0">
                <a:latin typeface="Arial Narrow" panose="020B0606020202030204" pitchFamily="34" charset="0"/>
                <a:ea typeface="+mj-ea"/>
              </a:rPr>
              <a:t>	</a:t>
            </a:r>
            <a:r>
              <a:rPr lang="en-US" altLang="ja-JP" dirty="0" smtClean="0">
                <a:latin typeface="Arial Narrow" panose="020B0606020202030204" pitchFamily="34" charset="0"/>
                <a:ea typeface="+mj-ea"/>
              </a:rPr>
              <a:t>(2)</a:t>
            </a:r>
            <a:r>
              <a:rPr lang="ja-JP" altLang="en-US" dirty="0">
                <a:latin typeface="Arial Narrow" panose="020B0606020202030204" pitchFamily="34" charset="0"/>
                <a:ea typeface="+mj-ea"/>
              </a:rPr>
              <a:t> </a:t>
            </a:r>
            <a:r>
              <a:rPr lang="en-US" altLang="ja-JP" dirty="0" smtClean="0">
                <a:latin typeface="Arial Narrow" panose="020B0606020202030204" pitchFamily="34" charset="0"/>
                <a:ea typeface="+mj-ea"/>
              </a:rPr>
              <a:t>Engineering</a:t>
            </a:r>
          </a:p>
          <a:p>
            <a:pPr>
              <a:lnSpc>
                <a:spcPts val="1800"/>
              </a:lnSpc>
            </a:pPr>
            <a:r>
              <a:rPr lang="en-US" altLang="ja-JP" dirty="0">
                <a:latin typeface="Arial Narrow" panose="020B0606020202030204" pitchFamily="34" charset="0"/>
                <a:ea typeface="+mj-ea"/>
              </a:rPr>
              <a:t>	</a:t>
            </a:r>
            <a:r>
              <a:rPr lang="en-US" altLang="ja-JP" dirty="0" smtClean="0">
                <a:latin typeface="Arial Narrow" panose="020B0606020202030204" pitchFamily="34" charset="0"/>
                <a:ea typeface="+mj-ea"/>
              </a:rPr>
              <a:t>(3) Economics</a:t>
            </a:r>
          </a:p>
          <a:p>
            <a:pPr>
              <a:lnSpc>
                <a:spcPts val="1800"/>
              </a:lnSpc>
            </a:pPr>
            <a:r>
              <a:rPr lang="en-US" altLang="ja-JP" dirty="0">
                <a:latin typeface="Arial Narrow" panose="020B0606020202030204" pitchFamily="34" charset="0"/>
                <a:ea typeface="+mj-ea"/>
              </a:rPr>
              <a:t>	</a:t>
            </a:r>
            <a:r>
              <a:rPr lang="en-US" altLang="ja-JP" dirty="0" smtClean="0">
                <a:latin typeface="Arial Narrow" panose="020B0606020202030204" pitchFamily="34" charset="0"/>
                <a:ea typeface="+mj-ea"/>
              </a:rPr>
              <a:t>(4)</a:t>
            </a:r>
            <a:r>
              <a:rPr lang="ja-JP" altLang="en-US" dirty="0">
                <a:latin typeface="Arial Narrow" panose="020B0606020202030204" pitchFamily="34" charset="0"/>
                <a:ea typeface="+mj-ea"/>
              </a:rPr>
              <a:t> </a:t>
            </a:r>
            <a:r>
              <a:rPr lang="en-US" altLang="ja-JP" dirty="0" smtClean="0">
                <a:latin typeface="Arial Narrow" panose="020B0606020202030204" pitchFamily="34" charset="0"/>
                <a:ea typeface="+mj-ea"/>
              </a:rPr>
              <a:t>Japanese Language &amp; Culture</a:t>
            </a:r>
            <a:r>
              <a:rPr lang="ja-JP" altLang="en-US" dirty="0">
                <a:latin typeface="Arial Narrow" panose="020B0606020202030204" pitchFamily="34" charset="0"/>
                <a:ea typeface="+mj-ea"/>
              </a:rPr>
              <a:t>　</a:t>
            </a:r>
            <a:endParaRPr lang="en-US" altLang="ja-JP" dirty="0" smtClean="0">
              <a:latin typeface="Arial Narrow" panose="020B0606020202030204" pitchFamily="34" charset="0"/>
              <a:ea typeface="+mj-ea"/>
            </a:endParaRPr>
          </a:p>
          <a:p>
            <a:pPr marL="361950" indent="-361950">
              <a:lnSpc>
                <a:spcPts val="2200"/>
              </a:lnSpc>
            </a:pPr>
            <a:r>
              <a:rPr lang="ja-JP" altLang="en-US" sz="2000" b="1" dirty="0" smtClean="0">
                <a:latin typeface="Arial Narrow" panose="020B0606020202030204" pitchFamily="34" charset="0"/>
                <a:ea typeface="+mj-ea"/>
              </a:rPr>
              <a:t>◎</a:t>
            </a:r>
            <a:r>
              <a:rPr lang="en-US" altLang="ja-JP" sz="2000" b="1" u="sng" dirty="0">
                <a:latin typeface="Arial Narrow" panose="020B0606020202030204" pitchFamily="34" charset="0"/>
                <a:ea typeface="+mj-ea"/>
              </a:rPr>
              <a:t>Be core human resources contributing to </a:t>
            </a:r>
            <a:r>
              <a:rPr lang="en-US" altLang="ja-JP" sz="2000" b="1" u="sng" dirty="0" smtClean="0">
                <a:latin typeface="Arial Narrow" panose="020B0606020202030204" pitchFamily="34" charset="0"/>
                <a:ea typeface="+mj-ea"/>
              </a:rPr>
              <a:t>sustainable development of </a:t>
            </a:r>
            <a:r>
              <a:rPr lang="en-US" altLang="ja-JP" sz="2000" b="1" u="sng" dirty="0">
                <a:latin typeface="Arial Narrow" panose="020B0606020202030204" pitchFamily="34" charset="0"/>
                <a:ea typeface="+mj-ea"/>
              </a:rPr>
              <a:t>Asia</a:t>
            </a:r>
            <a:r>
              <a:rPr lang="en-US" altLang="ja-JP" sz="2000" b="1" dirty="0">
                <a:latin typeface="Arial Narrow" panose="020B0606020202030204" pitchFamily="34" charset="0"/>
                <a:ea typeface="+mj-ea"/>
              </a:rPr>
              <a:t> </a:t>
            </a:r>
            <a:r>
              <a:rPr lang="en-US" altLang="ja-JP" sz="2000" b="1" dirty="0" smtClean="0">
                <a:latin typeface="Arial Narrow" panose="020B0606020202030204" pitchFamily="34" charset="0"/>
                <a:ea typeface="+mj-ea"/>
              </a:rPr>
              <a:t/>
            </a:r>
            <a:br>
              <a:rPr lang="en-US" altLang="ja-JP" sz="2000" b="1" dirty="0" smtClean="0">
                <a:latin typeface="Arial Narrow" panose="020B0606020202030204" pitchFamily="34" charset="0"/>
                <a:ea typeface="+mj-ea"/>
              </a:rPr>
            </a:br>
            <a:r>
              <a:rPr lang="en-US" altLang="ja-JP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</a:rPr>
              <a:t>(Mid or Long-term Internship)</a:t>
            </a:r>
            <a:endParaRPr lang="en-US" altLang="ja-JP" b="1" dirty="0" smtClean="0">
              <a:latin typeface="Arial Narrow" panose="020B0606020202030204" pitchFamily="34" charset="0"/>
              <a:ea typeface="+mj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11840" y="1834971"/>
            <a:ext cx="3866362" cy="7848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>
              <a:lnSpc>
                <a:spcPts val="1800"/>
              </a:lnSpc>
            </a:pPr>
            <a:r>
              <a:rPr lang="en-GB" altLang="ja-JP" sz="1600" dirty="0" smtClean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To foster excellent </a:t>
            </a:r>
            <a:r>
              <a:rPr lang="en-GB" altLang="ja-JP" sz="1600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h</a:t>
            </a:r>
            <a:r>
              <a:rPr lang="en-GB" altLang="ja-JP" sz="1600" dirty="0" smtClean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uman </a:t>
            </a:r>
            <a:r>
              <a:rPr lang="en-GB" altLang="ja-JP" sz="1600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r</a:t>
            </a:r>
            <a:r>
              <a:rPr lang="en-GB" altLang="ja-JP" sz="1600" dirty="0" smtClean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esources that can play an active role in the globalized society</a:t>
            </a:r>
            <a:endParaRPr lang="ja-JP" altLang="en-US" sz="1600" dirty="0">
              <a:solidFill>
                <a:schemeClr val="tx1"/>
              </a:solidFill>
              <a:latin typeface="Arial Narrow" panose="020B0606020202030204" pitchFamily="34" charset="0"/>
              <a:ea typeface="+mj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600575" y="1845192"/>
            <a:ext cx="4333873" cy="7848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altLang="ja-JP" sz="1600" dirty="0" smtClean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To foster human resources who can play an active role in the international arena in a practical sense, and to promote international cooperation and contribution</a:t>
            </a:r>
            <a:endParaRPr lang="en-US" altLang="ja-JP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59306" y="1536229"/>
            <a:ext cx="8748213" cy="112124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307022" y="2737312"/>
            <a:ext cx="6151792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Arial Narrow" panose="020B0606020202030204" pitchFamily="34" charset="0"/>
                <a:ea typeface="+mj-ea"/>
              </a:rPr>
              <a:t>Ideals </a:t>
            </a:r>
            <a:r>
              <a:rPr lang="en-US" altLang="ja-JP" sz="2000" b="1" dirty="0">
                <a:latin typeface="Arial Narrow" panose="020B0606020202030204" pitchFamily="34" charset="0"/>
                <a:ea typeface="+mj-ea"/>
              </a:rPr>
              <a:t>of </a:t>
            </a:r>
            <a:r>
              <a:rPr lang="en-US" altLang="ja-JP" sz="2000" b="1" dirty="0" smtClean="0">
                <a:latin typeface="Arial Narrow" panose="020B0606020202030204" pitchFamily="34" charset="0"/>
                <a:ea typeface="+mj-ea"/>
              </a:rPr>
              <a:t>Human Resource to foster based on the aims can</a:t>
            </a:r>
            <a:endParaRPr kumimoji="1" lang="ja-JP" altLang="en-US" sz="2000" b="1" dirty="0">
              <a:latin typeface="Arial Narrow" panose="020B0606020202030204" pitchFamily="34" charset="0"/>
              <a:ea typeface="+mj-ea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4178202" y="1944947"/>
            <a:ext cx="409433" cy="864927"/>
          </a:xfrm>
          <a:prstGeom prst="downArrow">
            <a:avLst/>
          </a:prstGeom>
          <a:gradFill>
            <a:gsLst>
              <a:gs pos="0">
                <a:srgbClr val="FF5050"/>
              </a:gs>
              <a:gs pos="29000">
                <a:schemeClr val="accent2">
                  <a:tint val="37000"/>
                  <a:satMod val="300000"/>
                </a:schemeClr>
              </a:gs>
              <a:gs pos="76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EE32-9894-4126-B27D-63624E120FE3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02" y="554967"/>
            <a:ext cx="1750946" cy="47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-59880"/>
            <a:ext cx="6912768" cy="864096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altLang="ja-JP" sz="1400" u="sng" dirty="0" smtClean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Offering Value Added and Attractive Educational </a:t>
            </a:r>
            <a:r>
              <a:rPr lang="en-US" altLang="ja-JP" sz="1400" u="sng" dirty="0" err="1" smtClean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Programme</a:t>
            </a:r>
            <a:r>
              <a:rPr lang="en-US" altLang="ja-JP" sz="1400" u="sng" dirty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 </a:t>
            </a:r>
            <a:r>
              <a:rPr kumimoji="1" lang="en-US" altLang="ja-JP" sz="1400" dirty="0" smtClean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with Quality 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A</a:t>
            </a:r>
            <a:r>
              <a:rPr kumimoji="1" lang="en-US" altLang="ja-JP" sz="1400" dirty="0" smtClean="0">
                <a:solidFill>
                  <a:schemeClr val="bg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ssurances</a:t>
            </a:r>
            <a:endParaRPr kumimoji="1" lang="ja-JP" altLang="en-US" sz="1400" dirty="0">
              <a:solidFill>
                <a:schemeClr val="bg1">
                  <a:lumMod val="50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89" y="188641"/>
            <a:ext cx="1672391" cy="44896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EE32-9894-4126-B27D-63624E120FE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pic>
        <p:nvPicPr>
          <p:cNvPr id="763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3" y="857249"/>
            <a:ext cx="8871647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59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5641</TotalTime>
  <Words>607</Words>
  <Application>Microsoft Office PowerPoint</Application>
  <PresentationFormat>画面に合わせる (4:3)</PresentationFormat>
  <Paragraphs>37</Paragraphs>
  <Slides>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　　　　FY2013 Re-Inventing Japan Project （AIMS Program）Hiroshima University 　　　　“Core-Human Resource Education Program for economic development, 　　　　　 　　　　　trust-building, and peace in Asia (CHREA) Programme”</vt:lpstr>
      <vt:lpstr>Offering Value Added and Attractive Educational Programme with Quality Assurances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大学の世界展開力強化事業</dc:title>
  <dc:creator>事務</dc:creator>
  <cp:lastModifiedBy>事務</cp:lastModifiedBy>
  <cp:revision>507</cp:revision>
  <cp:lastPrinted>2014-02-14T08:57:19Z</cp:lastPrinted>
  <dcterms:created xsi:type="dcterms:W3CDTF">2013-08-20T10:07:45Z</dcterms:created>
  <dcterms:modified xsi:type="dcterms:W3CDTF">2014-02-18T04:55:43Z</dcterms:modified>
</cp:coreProperties>
</file>